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8" r:id="rId12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3" Type="http://schemas.openxmlformats.org/officeDocument/2006/relationships/slide" Target="slides/slide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0" name="Shape 8780"/>
        <p:cNvGrpSpPr/>
        <p:nvPr/>
      </p:nvGrpSpPr>
      <p:grpSpPr>
        <a:xfrm>
          <a:off x="0" y="0"/>
          <a:ext cx="0" cy="0"/>
          <a:chOff x="0" y="0"/>
          <a:chExt cx="0" cy="0"/>
        </a:xfrm>
      </p:grpSpPr>
      <p:sp>
        <p:nvSpPr>
          <p:cNvPr id="8781" name="Google Shape;87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2" name="Google Shape;87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3" name="Shape 8783"/>
        <p:cNvGrpSpPr/>
        <p:nvPr/>
      </p:nvGrpSpPr>
      <p:grpSpPr>
        <a:xfrm>
          <a:off x="0" y="0"/>
          <a:ext cx="0" cy="0"/>
          <a:chOff x="0" y="0"/>
          <a:chExt cx="0" cy="0"/>
        </a:xfrm>
      </p:grpSpPr>
      <p:sp>
        <p:nvSpPr>
          <p:cNvPr id="8784" name="Google Shape;8784;p1433"/>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4000">
                <a:latin typeface="Tahoma"/>
                <a:ea typeface="Tahoma"/>
                <a:cs typeface="Tahoma"/>
                <a:sym typeface="Tahoma"/>
              </a:rPr>
              <a:t>Suspensions and Expulsions</a:t>
            </a:r>
            <a:endParaRPr/>
          </a:p>
        </p:txBody>
      </p:sp>
      <p:sp>
        <p:nvSpPr>
          <p:cNvPr id="8785" name="Google Shape;8785;p1433"/>
          <p:cNvSpPr txBox="1"/>
          <p:nvPr>
            <p:ph idx="1" type="body"/>
          </p:nvPr>
        </p:nvSpPr>
        <p:spPr>
          <a:xfrm>
            <a:off x="685800" y="2057400"/>
            <a:ext cx="7772400" cy="4572000"/>
          </a:xfrm>
          <a:prstGeom prst="rect">
            <a:avLst/>
          </a:prstGeom>
          <a:noFill/>
          <a:ln>
            <a:noFill/>
          </a:ln>
        </p:spPr>
        <p:txBody>
          <a:bodyPr anchorCtr="0" anchor="t" bIns="45700" lIns="91425" spcFirstLastPara="1" rIns="91425" wrap="square" tIns="45700">
            <a:noAutofit/>
          </a:bodyPr>
          <a:lstStyle/>
          <a:p>
            <a:pPr indent="-285750" lvl="1" marL="742950" rtl="0" algn="ctr">
              <a:spcBef>
                <a:spcPts val="0"/>
              </a:spcBef>
              <a:spcAft>
                <a:spcPts val="0"/>
              </a:spcAft>
              <a:buSzPts val="2380"/>
              <a:buFont typeface="Noto Sans Symbols"/>
              <a:buNone/>
            </a:pPr>
            <a:r>
              <a:rPr b="1" lang="en-US" sz="3400">
                <a:latin typeface="Tahoma"/>
                <a:ea typeface="Tahoma"/>
                <a:cs typeface="Tahoma"/>
                <a:sym typeface="Tahoma"/>
              </a:rPr>
              <a:t>Common Errors</a:t>
            </a:r>
            <a:endParaRPr/>
          </a:p>
          <a:p>
            <a:pPr indent="-285750" lvl="1" marL="742950" rtl="0" algn="ctr">
              <a:spcBef>
                <a:spcPts val="400"/>
              </a:spcBef>
              <a:spcAft>
                <a:spcPts val="0"/>
              </a:spcAft>
              <a:buSzPts val="1400"/>
              <a:buFont typeface="Noto Sans Symbols"/>
              <a:buNone/>
            </a:pPr>
            <a:r>
              <a:t/>
            </a:r>
            <a:endParaRPr b="1" sz="2000">
              <a:latin typeface="Tahoma"/>
              <a:ea typeface="Tahoma"/>
              <a:cs typeface="Tahoma"/>
              <a:sym typeface="Tahoma"/>
            </a:endParaRPr>
          </a:p>
          <a:p>
            <a:pPr indent="-285750" lvl="1" marL="742950" rtl="0" algn="l">
              <a:spcBef>
                <a:spcPts val="480"/>
              </a:spcBef>
              <a:spcAft>
                <a:spcPts val="0"/>
              </a:spcAft>
              <a:buSzPts val="1680"/>
              <a:buChar char="■"/>
            </a:pPr>
            <a:r>
              <a:rPr b="1" lang="en-US" sz="2400">
                <a:latin typeface="Tahoma"/>
                <a:ea typeface="Tahoma"/>
                <a:cs typeface="Tahoma"/>
                <a:sym typeface="Tahoma"/>
              </a:rPr>
              <a:t>Data elements missing</a:t>
            </a:r>
            <a:endParaRPr/>
          </a:p>
          <a:p>
            <a:pPr indent="-228600" lvl="2" marL="1143000" rtl="0" algn="l">
              <a:spcBef>
                <a:spcPts val="200"/>
              </a:spcBef>
              <a:spcAft>
                <a:spcPts val="0"/>
              </a:spcAft>
              <a:buSzPts val="600"/>
              <a:buFont typeface="Noto Sans Symbols"/>
              <a:buNone/>
            </a:pPr>
            <a:r>
              <a:t/>
            </a:r>
            <a:endParaRPr b="1" sz="1000">
              <a:latin typeface="Tahoma"/>
              <a:ea typeface="Tahoma"/>
              <a:cs typeface="Tahoma"/>
              <a:sym typeface="Tahoma"/>
            </a:endParaRPr>
          </a:p>
          <a:p>
            <a:pPr indent="-285750" lvl="1" marL="742950" rtl="0" algn="l">
              <a:spcBef>
                <a:spcPts val="480"/>
              </a:spcBef>
              <a:spcAft>
                <a:spcPts val="0"/>
              </a:spcAft>
              <a:buSzPts val="1680"/>
              <a:buChar char="■"/>
            </a:pPr>
            <a:r>
              <a:rPr b="1" lang="en-US" sz="2400">
                <a:latin typeface="Tahoma"/>
                <a:ea typeface="Tahoma"/>
                <a:cs typeface="Tahoma"/>
                <a:sym typeface="Tahoma"/>
              </a:rPr>
              <a:t>Length of removal</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partial days</a:t>
            </a:r>
            <a:endParaRPr/>
          </a:p>
          <a:p>
            <a:pPr indent="-228600" lvl="3" marL="1600200" rtl="0" algn="l">
              <a:spcBef>
                <a:spcPts val="320"/>
              </a:spcBef>
              <a:spcAft>
                <a:spcPts val="0"/>
              </a:spcAft>
              <a:buSzPts val="960"/>
              <a:buChar char="■"/>
            </a:pPr>
            <a:r>
              <a:rPr b="1" lang="en-US" sz="1600">
                <a:latin typeface="Tahoma"/>
                <a:ea typeface="Tahoma"/>
                <a:cs typeface="Tahoma"/>
                <a:sym typeface="Tahoma"/>
              </a:rPr>
              <a:t>½ day suspension = 1 day</a:t>
            </a:r>
            <a:endParaRPr/>
          </a:p>
          <a:p>
            <a:pPr indent="-228600" lvl="3" marL="1600200" rtl="0" algn="l">
              <a:spcBef>
                <a:spcPts val="320"/>
              </a:spcBef>
              <a:spcAft>
                <a:spcPts val="0"/>
              </a:spcAft>
              <a:buSzPts val="960"/>
              <a:buChar char="■"/>
            </a:pPr>
            <a:r>
              <a:rPr b="1" lang="en-US" sz="1600">
                <a:latin typeface="Tahoma"/>
                <a:ea typeface="Tahoma"/>
                <a:cs typeface="Tahoma"/>
                <a:sym typeface="Tahoma"/>
              </a:rPr>
              <a:t>Must round up</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days other than school days</a:t>
            </a:r>
            <a:endParaRPr/>
          </a:p>
          <a:p>
            <a:pPr indent="-228600" lvl="3" marL="1600200" rtl="0" algn="l">
              <a:spcBef>
                <a:spcPts val="320"/>
              </a:spcBef>
              <a:spcAft>
                <a:spcPts val="0"/>
              </a:spcAft>
              <a:buSzPts val="960"/>
              <a:buChar char="■"/>
            </a:pPr>
            <a:r>
              <a:rPr b="1" lang="en-US" sz="1600">
                <a:latin typeface="Tahoma"/>
                <a:ea typeface="Tahoma"/>
                <a:cs typeface="Tahoma"/>
                <a:sym typeface="Tahoma"/>
              </a:rPr>
              <a:t>Do not count weekends, other school breaks</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more days than in one school year</a:t>
            </a:r>
            <a:endParaRPr/>
          </a:p>
          <a:p>
            <a:pPr indent="-228600" lvl="3" marL="1600200" rtl="0" algn="l">
              <a:spcBef>
                <a:spcPts val="320"/>
              </a:spcBef>
              <a:spcAft>
                <a:spcPts val="0"/>
              </a:spcAft>
              <a:buSzPts val="960"/>
              <a:buChar char="■"/>
            </a:pPr>
            <a:r>
              <a:rPr b="1" lang="en-US" sz="1600">
                <a:latin typeface="Tahoma"/>
                <a:ea typeface="Tahoma"/>
                <a:cs typeface="Tahoma"/>
                <a:sym typeface="Tahoma"/>
              </a:rPr>
              <a:t>Maximum length is equal to number of days in one school year according to the district’s school calendar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